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Open Sans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8" d="100"/>
          <a:sy n="58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845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74106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Профориентационная компетентность педагога ДОУ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840605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Важная тема для современного дошкольного образования.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475565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5483185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5458659"/>
            <a:ext cx="4000229" cy="3721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ru-RU" sz="2200" b="1" dirty="0" smtClean="0">
                <a:solidFill>
                  <a:srgbClr val="333F70"/>
                </a:solidFill>
                <a:ea typeface="Open Sans Bold" pitchFamily="34" charset="-122"/>
              </a:rPr>
              <a:t>Подготовила: Толстоброва Л.Н.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68307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Заключение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732014"/>
            <a:ext cx="7556421" cy="23861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Профориентационная компетентность педагога ДОУ играет важную роль в развитии детей. Важно создавать благоприятную среду для ранней профориентации, чтобы дети могли сформировать интерес к различным профессиям и сделать осознанный выбор в будущем.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699624"/>
            <a:ext cx="723292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Актуальность темы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343614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Выбор профессии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Огромное влияние на выбор профессии в будущем.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997166"/>
            <a:ext cx="357985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Развитие личности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Создание основы для успешного профессионального самоопределения.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9228" y="895231"/>
            <a:ext cx="7698343" cy="1936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Значение профориентационной работы в ДОУ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6209228" y="3373636"/>
            <a:ext cx="361355" cy="361355"/>
          </a:xfrm>
          <a:prstGeom prst="roundRect">
            <a:avLst>
              <a:gd name="adj" fmla="val 24008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777038" y="3373636"/>
            <a:ext cx="3178135" cy="645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Познавательный интерес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6777038" y="4143018"/>
            <a:ext cx="3178135" cy="991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Развивает познавательный интерес к различным профессиям.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0161627" y="3373636"/>
            <a:ext cx="361355" cy="361355"/>
          </a:xfrm>
          <a:prstGeom prst="roundRect">
            <a:avLst>
              <a:gd name="adj" fmla="val 24008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729436" y="3373636"/>
            <a:ext cx="3178135" cy="645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Представление о мире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0729436" y="4143018"/>
            <a:ext cx="3178135" cy="6610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Формирует представление о мире профессий.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209228" y="5573316"/>
            <a:ext cx="361355" cy="361355"/>
          </a:xfrm>
          <a:prstGeom prst="roundRect">
            <a:avLst>
              <a:gd name="adj" fmla="val 24008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777038" y="5573316"/>
            <a:ext cx="3178135" cy="645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Развитие личности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6777038" y="6342698"/>
            <a:ext cx="3178135" cy="6610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Способствует развитию личностных качеств.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10161627" y="5573316"/>
            <a:ext cx="361355" cy="361355"/>
          </a:xfrm>
          <a:prstGeom prst="roundRect">
            <a:avLst>
              <a:gd name="adj" fmla="val 24008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729436" y="5573316"/>
            <a:ext cx="3178135" cy="645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Профессиональная ориентация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10729436" y="6342698"/>
            <a:ext cx="3178135" cy="991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Создает основу для будущей профессиональной ориентации.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30555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Почему профориентационная компетентность важна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8348" y="2501741"/>
            <a:ext cx="2152055" cy="166127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80617" y="3320772"/>
            <a:ext cx="14739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905720"/>
            <a:ext cx="56067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Сформированность личности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3396139"/>
            <a:ext cx="57083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Способствует формированию целостной личности.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4176117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02381" y="4219694"/>
            <a:ext cx="4304109" cy="166127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35968" y="4823579"/>
            <a:ext cx="23669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4623673"/>
            <a:ext cx="442007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Социальная адаптация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5114092"/>
            <a:ext cx="485679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Повышает уровень социальной адаптации.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894070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6294" y="5937647"/>
            <a:ext cx="6456164" cy="166127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35373" y="6541532"/>
            <a:ext cx="23776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6164461"/>
            <a:ext cx="610052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Профессиональное самоопределение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7009209"/>
            <a:ext cx="610052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Способствует ранней профориентации.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94465" y="611386"/>
            <a:ext cx="7727871" cy="2528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Что включает в себя профориентационная компетентность педагога</a:t>
            </a:r>
            <a:endParaRPr lang="en-US" sz="3950" dirty="0"/>
          </a:p>
        </p:txBody>
      </p:sp>
      <p:sp>
        <p:nvSpPr>
          <p:cNvPr id="6" name="Shape 2"/>
          <p:cNvSpPr/>
          <p:nvPr/>
        </p:nvSpPr>
        <p:spPr>
          <a:xfrm>
            <a:off x="6194465" y="3443645"/>
            <a:ext cx="3762851" cy="1828086"/>
          </a:xfrm>
          <a:prstGeom prst="roundRect">
            <a:avLst>
              <a:gd name="adj" fmla="val 4648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6404372" y="3653552"/>
            <a:ext cx="2528768" cy="3161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Знание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6404372" y="4090988"/>
            <a:ext cx="3343037" cy="647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Обширное знание мира профессий.</a:t>
            </a:r>
            <a:endParaRPr lang="en-US" sz="1550" dirty="0"/>
          </a:p>
        </p:txBody>
      </p:sp>
      <p:sp>
        <p:nvSpPr>
          <p:cNvPr id="9" name="Shape 5"/>
          <p:cNvSpPr/>
          <p:nvPr/>
        </p:nvSpPr>
        <p:spPr>
          <a:xfrm>
            <a:off x="10159603" y="3443645"/>
            <a:ext cx="3762851" cy="1828086"/>
          </a:xfrm>
          <a:prstGeom prst="roundRect">
            <a:avLst>
              <a:gd name="adj" fmla="val 4648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10369510" y="3653552"/>
            <a:ext cx="2528768" cy="3161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Навыки</a:t>
            </a:r>
            <a:endParaRPr lang="en-US" sz="1950" dirty="0"/>
          </a:p>
        </p:txBody>
      </p:sp>
      <p:sp>
        <p:nvSpPr>
          <p:cNvPr id="11" name="Text 7"/>
          <p:cNvSpPr/>
          <p:nvPr/>
        </p:nvSpPr>
        <p:spPr>
          <a:xfrm>
            <a:off x="10369510" y="4090988"/>
            <a:ext cx="3343037" cy="9708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Использование различных методик и форм профориентационной работы.</a:t>
            </a:r>
            <a:endParaRPr lang="en-US" sz="1550" dirty="0"/>
          </a:p>
        </p:txBody>
      </p:sp>
      <p:sp>
        <p:nvSpPr>
          <p:cNvPr id="12" name="Shape 8"/>
          <p:cNvSpPr/>
          <p:nvPr/>
        </p:nvSpPr>
        <p:spPr>
          <a:xfrm>
            <a:off x="6194465" y="5474018"/>
            <a:ext cx="3762851" cy="2144197"/>
          </a:xfrm>
          <a:prstGeom prst="roundRect">
            <a:avLst>
              <a:gd name="adj" fmla="val 396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6404372" y="5683925"/>
            <a:ext cx="2532817" cy="3161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Коммуникация</a:t>
            </a:r>
            <a:endParaRPr lang="en-US" sz="1950" dirty="0"/>
          </a:p>
        </p:txBody>
      </p:sp>
      <p:sp>
        <p:nvSpPr>
          <p:cNvPr id="14" name="Text 10"/>
          <p:cNvSpPr/>
          <p:nvPr/>
        </p:nvSpPr>
        <p:spPr>
          <a:xfrm>
            <a:off x="6404372" y="6121360"/>
            <a:ext cx="3343037" cy="647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Эффективное взаимодействие с детьми и родителями.</a:t>
            </a:r>
            <a:endParaRPr lang="en-US" sz="1550" dirty="0"/>
          </a:p>
        </p:txBody>
      </p:sp>
      <p:sp>
        <p:nvSpPr>
          <p:cNvPr id="15" name="Shape 11"/>
          <p:cNvSpPr/>
          <p:nvPr/>
        </p:nvSpPr>
        <p:spPr>
          <a:xfrm>
            <a:off x="10159603" y="5474018"/>
            <a:ext cx="3762851" cy="2144197"/>
          </a:xfrm>
          <a:prstGeom prst="roundRect">
            <a:avLst>
              <a:gd name="adj" fmla="val 396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10369510" y="5683925"/>
            <a:ext cx="3343037" cy="6322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Критическое мышление</a:t>
            </a:r>
            <a:endParaRPr lang="en-US" sz="1950" dirty="0"/>
          </a:p>
        </p:txBody>
      </p:sp>
      <p:sp>
        <p:nvSpPr>
          <p:cNvPr id="17" name="Text 13"/>
          <p:cNvSpPr/>
          <p:nvPr/>
        </p:nvSpPr>
        <p:spPr>
          <a:xfrm>
            <a:off x="10369510" y="6437471"/>
            <a:ext cx="3343037" cy="9708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Способность анализировать и оценивать профориентационную работу.</a:t>
            </a:r>
            <a:endParaRPr lang="en-US" sz="155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12"/>
            <a:ext cx="5760720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55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8777" y="541139"/>
            <a:ext cx="7766447" cy="2460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Методы и формы профориентационной работы с дошкольниками</a:t>
            </a:r>
            <a:endParaRPr lang="en-US" sz="38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777" y="3296603"/>
            <a:ext cx="491966" cy="49196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88777" y="3985379"/>
            <a:ext cx="2460069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Игры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688777" y="4410789"/>
            <a:ext cx="3735586" cy="9444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Игровая форма обучения, позволяющая детям освоить различные профессии.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518" y="3296603"/>
            <a:ext cx="491966" cy="49196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19518" y="3985379"/>
            <a:ext cx="2460069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Чтение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4719518" y="4410789"/>
            <a:ext cx="3735705" cy="629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Чтение художественной литературы о различных профессиях.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777" y="5945624"/>
            <a:ext cx="491966" cy="49196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88777" y="6634401"/>
            <a:ext cx="2460069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Экскурсии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688777" y="7059811"/>
            <a:ext cx="3735586" cy="629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Посещение различных предприятий и организаций.</a:t>
            </a:r>
            <a:endParaRPr lang="en-US" sz="15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9518" y="5945624"/>
            <a:ext cx="491966" cy="49196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4719518" y="6634401"/>
            <a:ext cx="2460069" cy="307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Творчество</a:t>
            </a:r>
            <a:endParaRPr lang="en-US" sz="1900" dirty="0"/>
          </a:p>
        </p:txBody>
      </p:sp>
      <p:sp>
        <p:nvSpPr>
          <p:cNvPr id="15" name="Text 8"/>
          <p:cNvSpPr/>
          <p:nvPr/>
        </p:nvSpPr>
        <p:spPr>
          <a:xfrm>
            <a:off x="4719518" y="7059811"/>
            <a:ext cx="3735705" cy="629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Рисование, лепка, конструирование на тему профессий.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1868" y="521970"/>
            <a:ext cx="7820263" cy="2363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650"/>
              </a:lnSpc>
              <a:buNone/>
            </a:pPr>
            <a:r>
              <a:rPr lang="en-US" sz="37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Взаимодействие с родителями в профориентационной работе</a:t>
            </a:r>
            <a:endParaRPr lang="en-US" sz="37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1868" y="3169206"/>
            <a:ext cx="945475" cy="15128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890951" y="3358277"/>
            <a:ext cx="3348037" cy="2953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Обмен информацией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1890951" y="3767137"/>
            <a:ext cx="6591181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Регулярный обмен информацией о профориентационной работе.</a:t>
            </a:r>
            <a:endParaRPr lang="en-US" sz="14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1868" y="4682014"/>
            <a:ext cx="945475" cy="15128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890951" y="4871085"/>
            <a:ext cx="4062532" cy="2953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Совместные мероприятия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1890951" y="5279946"/>
            <a:ext cx="6591181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Организация совместных мероприятий, направленных на профориентацию.</a:t>
            </a:r>
            <a:endParaRPr lang="en-US" sz="14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1868" y="6194822"/>
            <a:ext cx="945475" cy="151280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890951" y="6383893"/>
            <a:ext cx="3755231" cy="2953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Родительские собрания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1890951" y="6792754"/>
            <a:ext cx="6591181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Проведение родительских собраний на тему профориентации.</a:t>
            </a:r>
            <a:endParaRPr lang="en-US" sz="14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51364" y="673894"/>
            <a:ext cx="7814072" cy="23750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650"/>
              </a:lnSpc>
              <a:buNone/>
            </a:pPr>
            <a:r>
              <a:rPr lang="en-US" sz="37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Как оценить уровень профориентационная компетентность педагога</a:t>
            </a:r>
            <a:endParaRPr lang="en-US" sz="3700" dirty="0"/>
          </a:p>
        </p:txBody>
      </p:sp>
      <p:sp>
        <p:nvSpPr>
          <p:cNvPr id="4" name="Text 1"/>
          <p:cNvSpPr/>
          <p:nvPr/>
        </p:nvSpPr>
        <p:spPr>
          <a:xfrm>
            <a:off x="6151364" y="3428762"/>
            <a:ext cx="3764518" cy="626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49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4900" dirty="0"/>
          </a:p>
        </p:txBody>
      </p:sp>
      <p:sp>
        <p:nvSpPr>
          <p:cNvPr id="5" name="Text 2"/>
          <p:cNvSpPr/>
          <p:nvPr/>
        </p:nvSpPr>
        <p:spPr>
          <a:xfrm>
            <a:off x="6846094" y="4293037"/>
            <a:ext cx="2374940" cy="296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Самооценка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6151364" y="4703802"/>
            <a:ext cx="3764518" cy="303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Проведение самоанализа и рефлексии.</a:t>
            </a:r>
            <a:endParaRPr lang="en-US" sz="1450" dirty="0"/>
          </a:p>
        </p:txBody>
      </p:sp>
      <p:sp>
        <p:nvSpPr>
          <p:cNvPr id="7" name="Text 4"/>
          <p:cNvSpPr/>
          <p:nvPr/>
        </p:nvSpPr>
        <p:spPr>
          <a:xfrm>
            <a:off x="10200799" y="3428762"/>
            <a:ext cx="3764637" cy="626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49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4900" dirty="0"/>
          </a:p>
        </p:txBody>
      </p:sp>
      <p:sp>
        <p:nvSpPr>
          <p:cNvPr id="8" name="Text 5"/>
          <p:cNvSpPr/>
          <p:nvPr/>
        </p:nvSpPr>
        <p:spPr>
          <a:xfrm>
            <a:off x="10895648" y="4293037"/>
            <a:ext cx="2374940" cy="296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Наблюдение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10200799" y="4703802"/>
            <a:ext cx="3764637" cy="303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Наблюдение за работой педагога.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8318540" y="5672614"/>
            <a:ext cx="3764518" cy="626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49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4900" dirty="0"/>
          </a:p>
        </p:txBody>
      </p:sp>
      <p:sp>
        <p:nvSpPr>
          <p:cNvPr id="11" name="Text 8"/>
          <p:cNvSpPr/>
          <p:nvPr/>
        </p:nvSpPr>
        <p:spPr>
          <a:xfrm>
            <a:off x="8989695" y="6536888"/>
            <a:ext cx="2422088" cy="296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Анкетирование</a:t>
            </a:r>
            <a:endParaRPr lang="en-US" sz="1850" dirty="0"/>
          </a:p>
        </p:txBody>
      </p:sp>
      <p:sp>
        <p:nvSpPr>
          <p:cNvPr id="12" name="Text 9"/>
          <p:cNvSpPr/>
          <p:nvPr/>
        </p:nvSpPr>
        <p:spPr>
          <a:xfrm>
            <a:off x="8318540" y="6947654"/>
            <a:ext cx="3764518" cy="607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Проведение анкетирования коллег и родителей.</a:t>
            </a:r>
            <a:endParaRPr lang="en-US" sz="14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01209"/>
            <a:ext cx="1100899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Рекомендации для педагогов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263616"/>
            <a:ext cx="2173724" cy="1306949"/>
          </a:xfrm>
          <a:prstGeom prst="roundRect">
            <a:avLst>
              <a:gd name="adj" fmla="val 7289"/>
            </a:avLst>
          </a:prstGeom>
          <a:solidFill>
            <a:schemeClr val="accent5">
              <a:lumMod val="40000"/>
              <a:lumOff val="60000"/>
            </a:schemeClr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2690336"/>
            <a:ext cx="45144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2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 3"/>
          <p:cNvSpPr/>
          <p:nvPr/>
        </p:nvSpPr>
        <p:spPr>
          <a:xfrm>
            <a:off x="3194328" y="2490430"/>
            <a:ext cx="40128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Постоянное обучение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194328" y="2980849"/>
            <a:ext cx="79484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Постоянное повышение квалификации и профессиональное развитие.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3080861" y="3555325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0" y="3683913"/>
            <a:ext cx="4347567" cy="1669852"/>
          </a:xfrm>
          <a:prstGeom prst="roundRect">
            <a:avLst>
              <a:gd name="adj" fmla="val 5705"/>
            </a:avLst>
          </a:prstGeom>
          <a:solidFill>
            <a:schemeClr val="accent5">
              <a:lumMod val="40000"/>
              <a:lumOff val="60000"/>
            </a:schemeClr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28223" y="4292084"/>
            <a:ext cx="45144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 8"/>
          <p:cNvSpPr/>
          <p:nvPr/>
        </p:nvSpPr>
        <p:spPr>
          <a:xfrm>
            <a:off x="5368171" y="3910727"/>
            <a:ext cx="768357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Использование современных технологий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68171" y="4401145"/>
            <a:ext cx="824162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Использование современных технологий в профориентационной работе.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5254704" y="5338524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</p:sp>
      <p:sp>
        <p:nvSpPr>
          <p:cNvPr id="13" name="Shape 11"/>
          <p:cNvSpPr/>
          <p:nvPr/>
        </p:nvSpPr>
        <p:spPr>
          <a:xfrm>
            <a:off x="793790" y="5467112"/>
            <a:ext cx="6521410" cy="1661279"/>
          </a:xfrm>
          <a:prstGeom prst="roundRect">
            <a:avLst>
              <a:gd name="adj" fmla="val 5735"/>
            </a:avLst>
          </a:prstGeom>
          <a:solidFill>
            <a:schemeClr val="accent5">
              <a:lumMod val="40000"/>
              <a:lumOff val="60000"/>
            </a:schemeClr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028224" y="6070997"/>
            <a:ext cx="45144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 13"/>
          <p:cNvSpPr/>
          <p:nvPr/>
        </p:nvSpPr>
        <p:spPr>
          <a:xfrm>
            <a:off x="7542014" y="5693926"/>
            <a:ext cx="606778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Совместная работа с родителями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42014" y="6538674"/>
            <a:ext cx="60677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Эффективное взаимодействие с родителями.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326</Words>
  <Application>Microsoft Office PowerPoint</Application>
  <PresentationFormat>Произвольный</PresentationFormat>
  <Paragraphs>84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Unbounded Bold</vt:lpstr>
      <vt:lpstr>Open Sans</vt:lpstr>
      <vt:lpstr>Calibri</vt:lpstr>
      <vt:lpstr>Open Sans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любовь толстоброва</cp:lastModifiedBy>
  <cp:revision>3</cp:revision>
  <dcterms:created xsi:type="dcterms:W3CDTF">2025-01-21T11:03:11Z</dcterms:created>
  <dcterms:modified xsi:type="dcterms:W3CDTF">2025-01-27T10:19:21Z</dcterms:modified>
</cp:coreProperties>
</file>